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6"/>
    <p:restoredTop sz="94677"/>
  </p:normalViewPr>
  <p:slideViewPr>
    <p:cSldViewPr snapToGrid="0" snapToObjects="1">
      <p:cViewPr>
        <p:scale>
          <a:sx n="186" d="100"/>
          <a:sy n="186" d="100"/>
        </p:scale>
        <p:origin x="760" y="-5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F928D-750E-984A-9B9B-C107C1E8D7A2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740C3-645F-C24E-91DA-17966061E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4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Yellow-</a:t>
            </a:r>
            <a:r>
              <a:rPr lang="en-US" dirty="0" err="1"/>
              <a:t>rumped</a:t>
            </a:r>
            <a:r>
              <a:rPr lang="en-US" dirty="0"/>
              <a:t> warblers </a:t>
            </a:r>
          </a:p>
          <a:p>
            <a:r>
              <a:rPr lang="en-US" dirty="0"/>
              <a:t>California Scrub Jay </a:t>
            </a:r>
          </a:p>
          <a:p>
            <a:r>
              <a:rPr lang="en-US" dirty="0"/>
              <a:t>California towhee </a:t>
            </a:r>
          </a:p>
          <a:p>
            <a:r>
              <a:rPr lang="en-US" dirty="0"/>
              <a:t>White/Golden-Crowned Sparrows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740C3-645F-C24E-91DA-17966061ED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9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2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9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0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5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0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09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2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50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3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7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tif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600F-56DC-134D-A777-8815EEEFF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851" y="-374236"/>
            <a:ext cx="5690507" cy="1162756"/>
          </a:xfrm>
        </p:spPr>
        <p:txBody>
          <a:bodyPr>
            <a:noAutofit/>
          </a:bodyPr>
          <a:lstStyle/>
          <a:p>
            <a:r>
              <a:rPr lang="en-US" sz="3500" i="1" dirty="0">
                <a:latin typeface="Chalkboard" panose="03050602040202020205" pitchFamily="66" charset="77"/>
                <a:cs typeface="Courier New" panose="02070309020205020404" pitchFamily="49" charset="0"/>
              </a:rPr>
              <a:t>Bay Area Birds Field Guide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D1FC0E-4408-9F43-B18D-3B5B648D41A3}"/>
              </a:ext>
            </a:extLst>
          </p:cNvPr>
          <p:cNvSpPr txBox="1">
            <a:spLocks/>
          </p:cNvSpPr>
          <p:nvPr/>
        </p:nvSpPr>
        <p:spPr>
          <a:xfrm>
            <a:off x="354180" y="1538716"/>
            <a:ext cx="2727955" cy="529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i="1" dirty="0">
                <a:latin typeface="Chalkboard" panose="03050602040202020205" pitchFamily="66" charset="77"/>
                <a:cs typeface="Courier New" panose="02070309020205020404" pitchFamily="49" charset="0"/>
              </a:rPr>
              <a:t>Bird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ECF50-FF84-B74D-91E6-6D78B8AFD42E}"/>
              </a:ext>
            </a:extLst>
          </p:cNvPr>
          <p:cNvSpPr txBox="1"/>
          <p:nvPr/>
        </p:nvSpPr>
        <p:spPr>
          <a:xfrm>
            <a:off x="374725" y="2076096"/>
            <a:ext cx="461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Dark-Eyed Junco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Small bird identified by black head and brownish-orange body with a white patch. </a:t>
            </a:r>
            <a:br>
              <a:rPr lang="en-US" dirty="0">
                <a:latin typeface="Chalkboard" panose="03050602040202020205" pitchFamily="66" charset="77"/>
                <a:cs typeface="Courier New" panose="02070309020205020404" pitchFamily="49" charset="0"/>
              </a:rPr>
            </a:b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1026" name="Picture 2" descr="https://lh6.googleusercontent.com/Ul0MajrehtkOwZKeTxB8ps5DA9lg7OXpYIH31b-bkJzkRTvqhGb21vqThvT_6aRNvCSdZUveDwrauUXPiQLvc2br5QB9VLPOVIIVJHh8uv3KRyplVnu0TqgSDDlmDs-J0prFftfxNND9FLMJm61HO7I">
            <a:extLst>
              <a:ext uri="{FF2B5EF4-FFF2-40B4-BE49-F238E27FC236}">
                <a16:creationId xmlns:a16="http://schemas.microsoft.com/office/drawing/2014/main" id="{CA4300DA-EC01-BE42-897B-43AF2F66F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601" y="1682135"/>
            <a:ext cx="1325369" cy="88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750362-8F3D-4043-8113-3C63BB240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30" y="1687330"/>
            <a:ext cx="1372240" cy="862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47124-965B-B042-B076-22D501B3E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598" y="1682135"/>
            <a:ext cx="1077375" cy="88883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243167-16FE-A143-880C-19BA7699A125}"/>
              </a:ext>
            </a:extLst>
          </p:cNvPr>
          <p:cNvCxnSpPr>
            <a:cxnSpLocks/>
          </p:cNvCxnSpPr>
          <p:nvPr/>
        </p:nvCxnSpPr>
        <p:spPr>
          <a:xfrm>
            <a:off x="472507" y="3279927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AF32CE8-C857-1140-9FFC-53DB13C29601}"/>
              </a:ext>
            </a:extLst>
          </p:cNvPr>
          <p:cNvSpPr txBox="1"/>
          <p:nvPr/>
        </p:nvSpPr>
        <p:spPr>
          <a:xfrm>
            <a:off x="374725" y="3364009"/>
            <a:ext cx="461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Lesser Goldfinch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Medium-sized bird with primarily yellow body (and striking black for males.) </a:t>
            </a:r>
            <a:br>
              <a:rPr lang="en-US" dirty="0">
                <a:latin typeface="Chalkboard" panose="03050602040202020205" pitchFamily="66" charset="77"/>
                <a:cs typeface="Courier New" panose="02070309020205020404" pitchFamily="49" charset="0"/>
              </a:rPr>
            </a:b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1028" name="Picture 4" descr="https://lh4.googleusercontent.com/Bo4zz-j3pJPBBrISGU_Bt83zxDkJEwgrmlwKLKfabQfl0EqBDApLCxpNduw9ziTwgGrPO-V1coYub3vzwZJNBmge34t4N7bh4ET42BoSsLPBlslSBoNFLIaSsiHKietwP0zGvCTK5v0byCd5Oly0ODg">
            <a:extLst>
              <a:ext uri="{FF2B5EF4-FFF2-40B4-BE49-F238E27FC236}">
                <a16:creationId xmlns:a16="http://schemas.microsoft.com/office/drawing/2014/main" id="{CC47FBB1-ED62-6D4D-B912-F5C7A59C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359" y="4272585"/>
            <a:ext cx="1325369" cy="88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FX6tnNJYAuYCX71DpGT1nEuSx2o3bsdvlyYkRDkpbb8qDTIrWTQ5mfYIpEL4-wcyS86JnNE85M9KQAIGMcgxLpBnCt-pVVSNaNWqDsbbW9Ud5-XJlmaibu4Nm05i_CDgJ8e4wD37JUAMrkDMnnPpk30">
            <a:extLst>
              <a:ext uri="{FF2B5EF4-FFF2-40B4-BE49-F238E27FC236}">
                <a16:creationId xmlns:a16="http://schemas.microsoft.com/office/drawing/2014/main" id="{506846CA-302F-2645-B5CD-39A75C9A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601" y="4277327"/>
            <a:ext cx="1325369" cy="8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q-7IOW2TJbocz_ys84Tfr6Q6z_20CRElEBkX-o_4yHBB-mobMUwIS4KlK1rlLmh3M8xaqPzY2OPhO5icp4tknWK2URWyrxXRVV455zXvMQpGjOEfNUmoNgFrEtHBxSl4aYOgJtDCkdcdlayALFtgsJA">
            <a:extLst>
              <a:ext uri="{FF2B5EF4-FFF2-40B4-BE49-F238E27FC236}">
                <a16:creationId xmlns:a16="http://schemas.microsoft.com/office/drawing/2014/main" id="{BEA5A268-D5BB-E642-A35F-B30907291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701" y="4274550"/>
            <a:ext cx="1340183" cy="8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53D3BC-0B46-AE4B-8A6A-AF912DE0BE2E}"/>
              </a:ext>
            </a:extLst>
          </p:cNvPr>
          <p:cNvCxnSpPr>
            <a:cxnSpLocks/>
          </p:cNvCxnSpPr>
          <p:nvPr/>
        </p:nvCxnSpPr>
        <p:spPr>
          <a:xfrm>
            <a:off x="472507" y="5354260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5F3150C-B9F4-C246-A192-36D077C08D68}"/>
              </a:ext>
            </a:extLst>
          </p:cNvPr>
          <p:cNvSpPr txBox="1"/>
          <p:nvPr/>
        </p:nvSpPr>
        <p:spPr>
          <a:xfrm>
            <a:off x="374725" y="5473405"/>
            <a:ext cx="461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House Finch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i="1" dirty="0">
                <a:latin typeface="Chalkboard" panose="03050602040202020205" pitchFamily="66" charset="77"/>
                <a:cs typeface="Courier New" panose="02070309020205020404" pitchFamily="49" charset="0"/>
              </a:rPr>
              <a:t>Medium-sized bird typically found on trees. </a:t>
            </a:r>
          </a:p>
          <a:p>
            <a:r>
              <a:rPr lang="en-US" sz="1300" i="1" dirty="0">
                <a:latin typeface="Chalkboard" panose="03050602040202020205" pitchFamily="66" charset="77"/>
                <a:cs typeface="Courier New" panose="02070309020205020404" pitchFamily="49" charset="0"/>
              </a:rPr>
              <a:t>Striking red for males and greyish for females.</a:t>
            </a:r>
            <a:br>
              <a:rPr lang="en-US" dirty="0">
                <a:latin typeface="Chalkboard" panose="03050602040202020205" pitchFamily="66" charset="77"/>
                <a:cs typeface="Courier New" panose="02070309020205020404" pitchFamily="49" charset="0"/>
              </a:rPr>
            </a:b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D3A54E-C001-1540-9985-F36E4FAFFD19}"/>
              </a:ext>
            </a:extLst>
          </p:cNvPr>
          <p:cNvCxnSpPr>
            <a:cxnSpLocks/>
          </p:cNvCxnSpPr>
          <p:nvPr/>
        </p:nvCxnSpPr>
        <p:spPr>
          <a:xfrm>
            <a:off x="374725" y="6945458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B654F38-629E-BD4F-BC4F-C56504A34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4928" y="5543615"/>
            <a:ext cx="945633" cy="6304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696E66-CA36-F54C-8F66-83A2E1F13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128" y="5540914"/>
            <a:ext cx="1025459" cy="12411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CBCF86-F58E-D04D-8E5C-13B515C904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4928" y="6262947"/>
            <a:ext cx="945633" cy="535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0EA8F7E-ACE6-634C-AC0E-FDB2E3C812B8}"/>
              </a:ext>
            </a:extLst>
          </p:cNvPr>
          <p:cNvSpPr txBox="1"/>
          <p:nvPr/>
        </p:nvSpPr>
        <p:spPr>
          <a:xfrm>
            <a:off x="374725" y="7055398"/>
            <a:ext cx="4615592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Black Phoebe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i="1" dirty="0">
                <a:latin typeface="Chalkboard" panose="03050602040202020205" pitchFamily="66" charset="77"/>
                <a:cs typeface="Courier New" panose="02070309020205020404" pitchFamily="49" charset="0"/>
              </a:rPr>
              <a:t>Small white-and-black bird. Hard to miss. </a:t>
            </a:r>
            <a:br>
              <a:rPr lang="en-US" dirty="0">
                <a:latin typeface="Chalkboard" panose="03050602040202020205" pitchFamily="66" charset="77"/>
                <a:cs typeface="Courier New" panose="02070309020205020404" pitchFamily="49" charset="0"/>
              </a:rPr>
            </a:b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30C25E-F9A8-DB49-BEAA-D64871B557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4624" y="7132113"/>
            <a:ext cx="989825" cy="9488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E61680-A9AF-5943-B8A4-6670EB8D31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4214" y="7124767"/>
            <a:ext cx="779164" cy="9458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D672271-F9DF-E048-BDC3-12018B702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0249" y="7140922"/>
            <a:ext cx="790312" cy="139573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A01FFF4-D4A5-834F-BAAF-3DD2DEC7339F}"/>
              </a:ext>
            </a:extLst>
          </p:cNvPr>
          <p:cNvCxnSpPr>
            <a:cxnSpLocks/>
          </p:cNvCxnSpPr>
          <p:nvPr/>
        </p:nvCxnSpPr>
        <p:spPr>
          <a:xfrm>
            <a:off x="425489" y="8646440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A94D876-C529-7C43-8D7C-3A0582334F0F}"/>
              </a:ext>
            </a:extLst>
          </p:cNvPr>
          <p:cNvSpPr txBox="1"/>
          <p:nvPr/>
        </p:nvSpPr>
        <p:spPr>
          <a:xfrm>
            <a:off x="374725" y="8774230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Anna’s Hummingbird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i="1" dirty="0">
                <a:latin typeface="Chalkboard" panose="03050602040202020205" pitchFamily="66" charset="77"/>
                <a:cs typeface="Courier New" panose="02070309020205020404" pitchFamily="49" charset="0"/>
              </a:rPr>
              <a:t>Buzzing creature with vibrant colors.</a:t>
            </a: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DBC2C65-4D43-1A49-AE61-1C3914C97D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1169" y="8736772"/>
            <a:ext cx="1500781" cy="1000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58CE164-8486-8340-82FF-5770051E81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63990" y="8734911"/>
            <a:ext cx="663348" cy="98432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8452AF8-87AF-804A-AE3B-B9A87C4ABA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3857" y="8734911"/>
            <a:ext cx="1006302" cy="7917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989981-6FE5-4B4D-BE5E-CD999621F25C}"/>
              </a:ext>
            </a:extLst>
          </p:cNvPr>
          <p:cNvSpPr txBox="1"/>
          <p:nvPr/>
        </p:nvSpPr>
        <p:spPr>
          <a:xfrm>
            <a:off x="374725" y="801975"/>
            <a:ext cx="599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</a:rPr>
              <a:t>This guide is a </a:t>
            </a:r>
            <a:r>
              <a:rPr lang="en-US" sz="1200" b="1" dirty="0">
                <a:latin typeface="Chalkboard" panose="03050602040202020205" pitchFamily="66" charset="77"/>
              </a:rPr>
              <a:t>not </a:t>
            </a:r>
            <a:r>
              <a:rPr lang="en-US" sz="1200" dirty="0">
                <a:latin typeface="Chalkboard" panose="03050602040202020205" pitchFamily="66" charset="77"/>
              </a:rPr>
              <a:t>an exhaustive list. If you find any birds not in this guide, you can identify them through the Merlin app. This guide &amp; all photos were made by Anish Lakkapragada. Birds listed in (approximate) frequency of sightings.</a:t>
            </a:r>
          </a:p>
        </p:txBody>
      </p:sp>
    </p:spTree>
    <p:extLst>
      <p:ext uri="{BB962C8B-B14F-4D97-AF65-F5344CB8AC3E}">
        <p14:creationId xmlns:p14="http://schemas.microsoft.com/office/powerpoint/2010/main" val="159538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1FC0E-4408-9F43-B18D-3B5B648D41A3}"/>
              </a:ext>
            </a:extLst>
          </p:cNvPr>
          <p:cNvSpPr txBox="1">
            <a:spLocks/>
          </p:cNvSpPr>
          <p:nvPr/>
        </p:nvSpPr>
        <p:spPr>
          <a:xfrm>
            <a:off x="330481" y="1455111"/>
            <a:ext cx="2727955" cy="529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ECF50-FF84-B74D-91E6-6D78B8AFD42E}"/>
              </a:ext>
            </a:extLst>
          </p:cNvPr>
          <p:cNvSpPr txBox="1"/>
          <p:nvPr/>
        </p:nvSpPr>
        <p:spPr>
          <a:xfrm>
            <a:off x="312371" y="1076158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California Towhee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Extremely common bird with fully brown body.</a:t>
            </a: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50C6E-7C51-8849-BC07-05CE7992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00" y="1032162"/>
            <a:ext cx="757657" cy="816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EBD49D-D454-7C4F-AFD0-FC2FC9F88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4" y="1037409"/>
            <a:ext cx="664279" cy="10664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AB4FEC-0596-414F-8BE6-24534175F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437" y="1040452"/>
            <a:ext cx="949590" cy="650797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092150-F872-D549-B6DD-0A360EF9D9F3}"/>
              </a:ext>
            </a:extLst>
          </p:cNvPr>
          <p:cNvCxnSpPr>
            <a:cxnSpLocks/>
          </p:cNvCxnSpPr>
          <p:nvPr/>
        </p:nvCxnSpPr>
        <p:spPr>
          <a:xfrm>
            <a:off x="384800" y="2229101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14FD73E-B634-5A4B-9E6C-0280A7659B7A}"/>
              </a:ext>
            </a:extLst>
          </p:cNvPr>
          <p:cNvSpPr txBox="1"/>
          <p:nvPr/>
        </p:nvSpPr>
        <p:spPr>
          <a:xfrm>
            <a:off x="346701" y="4878430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Yellow-Rumpled Warblers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Small-sized grey birds with yellow spots.</a:t>
            </a: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FA46C-7709-214F-BBA9-47D870102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468" y="4894573"/>
            <a:ext cx="1379797" cy="9501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3C591F-CD5C-154C-ACBA-9B23F326F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1555" y="4895194"/>
            <a:ext cx="1352688" cy="95010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634018-59AC-A24A-8F43-8322621788F7}"/>
              </a:ext>
            </a:extLst>
          </p:cNvPr>
          <p:cNvCxnSpPr>
            <a:cxnSpLocks/>
          </p:cNvCxnSpPr>
          <p:nvPr/>
        </p:nvCxnSpPr>
        <p:spPr>
          <a:xfrm>
            <a:off x="384800" y="3515666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02BD6B3-004C-C44F-A59D-1A76AD36BF0B}"/>
              </a:ext>
            </a:extLst>
          </p:cNvPr>
          <p:cNvSpPr txBox="1"/>
          <p:nvPr/>
        </p:nvSpPr>
        <p:spPr>
          <a:xfrm>
            <a:off x="330481" y="2451838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Western Bluebird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Medium-sized bird with blue exterior and brown belly.</a:t>
            </a: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A7906C0-ED21-7E47-AEE1-42DB4AC64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0789" y="2358418"/>
            <a:ext cx="1303454" cy="8315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6F6A6D-5698-2241-BA74-C4F54B43B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0137" y="2353880"/>
            <a:ext cx="511902" cy="1014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E28ABA7-FBA9-8A4E-94F4-E265022605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1392" y="2350092"/>
            <a:ext cx="580608" cy="54432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FA731B-ED14-6344-9564-5F3E41E1BD5A}"/>
              </a:ext>
            </a:extLst>
          </p:cNvPr>
          <p:cNvCxnSpPr>
            <a:cxnSpLocks/>
          </p:cNvCxnSpPr>
          <p:nvPr/>
        </p:nvCxnSpPr>
        <p:spPr>
          <a:xfrm>
            <a:off x="384800" y="5985970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385EF7-15BB-A041-BBBD-F6E0954C5348}"/>
              </a:ext>
            </a:extLst>
          </p:cNvPr>
          <p:cNvCxnSpPr>
            <a:cxnSpLocks/>
          </p:cNvCxnSpPr>
          <p:nvPr/>
        </p:nvCxnSpPr>
        <p:spPr>
          <a:xfrm>
            <a:off x="384800" y="4773854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486853F-9B09-5E48-A7B5-F16991B162E1}"/>
              </a:ext>
            </a:extLst>
          </p:cNvPr>
          <p:cNvSpPr txBox="1"/>
          <p:nvPr/>
        </p:nvSpPr>
        <p:spPr>
          <a:xfrm>
            <a:off x="346701" y="3613366"/>
            <a:ext cx="46155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White/Golden Crowned Sparrow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Typically sparrow with grey body. </a:t>
            </a: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Color of top of head indicates species. </a:t>
            </a: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52556E4-5185-734E-8435-83055C87D5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4190" y="3666888"/>
            <a:ext cx="1259449" cy="83963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4DB580A-F510-AC4E-B89E-FC2313EA6A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1378" y="3667752"/>
            <a:ext cx="1152865" cy="73064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62F1D6E-B930-A04B-8EDF-0DFF76AE784F}"/>
              </a:ext>
            </a:extLst>
          </p:cNvPr>
          <p:cNvSpPr txBox="1"/>
          <p:nvPr/>
        </p:nvSpPr>
        <p:spPr>
          <a:xfrm>
            <a:off x="330973" y="7174951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California Scrub Jay 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The Blue Jay of California. Blue head and white belly.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BE4B257-FC56-3A42-87DB-A053D3DAF6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1229" y="7198086"/>
            <a:ext cx="927721" cy="64507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8AC26D-0BFF-C94B-AB56-84BBCA95E6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6726" y="7195226"/>
            <a:ext cx="766329" cy="1113104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649BBDC-89C9-6D45-810E-0A83ECFD81D7}"/>
              </a:ext>
            </a:extLst>
          </p:cNvPr>
          <p:cNvCxnSpPr>
            <a:cxnSpLocks/>
          </p:cNvCxnSpPr>
          <p:nvPr/>
        </p:nvCxnSpPr>
        <p:spPr>
          <a:xfrm>
            <a:off x="384800" y="7125533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5A40DA-5DFE-8A47-8C37-B917FED1BDBB}"/>
              </a:ext>
            </a:extLst>
          </p:cNvPr>
          <p:cNvSpPr txBox="1"/>
          <p:nvPr/>
        </p:nvSpPr>
        <p:spPr>
          <a:xfrm>
            <a:off x="330334" y="8596660"/>
            <a:ext cx="46155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Northern Mockingbird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Relatively large bird with grey body and sharp beak.</a:t>
            </a: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Remember it’s a sin To Kill a Mockingbird.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529D816-C17E-5646-811E-158BC6361D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9558" y="8611093"/>
            <a:ext cx="668162" cy="89486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EE5A12C-AE7E-6746-B5E8-30098ACCBC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69351" y="8600417"/>
            <a:ext cx="823475" cy="7669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23ABD7F-B592-7240-8168-1197AA40D9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09740" y="8611093"/>
            <a:ext cx="628002" cy="524897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172E01-F948-4C43-9498-978C7343D904}"/>
              </a:ext>
            </a:extLst>
          </p:cNvPr>
          <p:cNvCxnSpPr>
            <a:cxnSpLocks/>
          </p:cNvCxnSpPr>
          <p:nvPr/>
        </p:nvCxnSpPr>
        <p:spPr>
          <a:xfrm>
            <a:off x="330334" y="9749678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68F0C4E-6F7A-314C-AA16-9FDF7F87084B}"/>
              </a:ext>
            </a:extLst>
          </p:cNvPr>
          <p:cNvCxnSpPr>
            <a:cxnSpLocks/>
          </p:cNvCxnSpPr>
          <p:nvPr/>
        </p:nvCxnSpPr>
        <p:spPr>
          <a:xfrm>
            <a:off x="384800" y="8466334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B35FEA2-344F-5245-A990-F7ADE5ED676F}"/>
              </a:ext>
            </a:extLst>
          </p:cNvPr>
          <p:cNvSpPr txBox="1"/>
          <p:nvPr/>
        </p:nvSpPr>
        <p:spPr>
          <a:xfrm>
            <a:off x="384800" y="6013931"/>
            <a:ext cx="46155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American Robin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Black exterior feathers with brown-orange interior.</a:t>
            </a: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Big eyes.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67E3406-9C6A-0144-9BE8-8D4B294921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45926" y="6073980"/>
            <a:ext cx="878625" cy="94636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08E4CF0-DBC5-DA4D-85A0-53D6806242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6728" y="6078475"/>
            <a:ext cx="797515" cy="912460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67A5E74-BFCA-A94E-AE8A-8206897898A7}"/>
              </a:ext>
            </a:extLst>
          </p:cNvPr>
          <p:cNvCxnSpPr>
            <a:cxnSpLocks/>
          </p:cNvCxnSpPr>
          <p:nvPr/>
        </p:nvCxnSpPr>
        <p:spPr>
          <a:xfrm>
            <a:off x="384800" y="952754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823DE7A-5579-684D-87C3-91F309C22065}"/>
              </a:ext>
            </a:extLst>
          </p:cNvPr>
          <p:cNvSpPr txBox="1"/>
          <p:nvPr/>
        </p:nvSpPr>
        <p:spPr>
          <a:xfrm>
            <a:off x="346701" y="55190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Mourning Dove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Light purple to grey bird with blue ring around eyes.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C1DF3F41-E090-B647-AD92-F5C54A6B78A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97039" y="102633"/>
            <a:ext cx="880304" cy="67303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A73A4F2-3E25-344D-98F0-C0EE28EE6F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44836" y="102633"/>
            <a:ext cx="949407" cy="6329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39ADD1C-78F4-1F4D-9851-FED04C57F7D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75773" y="96642"/>
            <a:ext cx="1153773" cy="5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9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250</Words>
  <Application>Microsoft Macintosh PowerPoint</Application>
  <PresentationFormat>A4 Paper (210x297 mm)</PresentationFormat>
  <Paragraphs>51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Chalkboard</vt:lpstr>
      <vt:lpstr>Courier New</vt:lpstr>
      <vt:lpstr>Office Theme</vt:lpstr>
      <vt:lpstr>Bay Area Birds Field Guide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 Area Birds Field Guide</dc:title>
  <dc:creator>Anish Lakkapragada</dc:creator>
  <cp:lastModifiedBy>Anish Lakkapragada</cp:lastModifiedBy>
  <cp:revision>10</cp:revision>
  <cp:lastPrinted>2023-03-12T09:33:35Z</cp:lastPrinted>
  <dcterms:created xsi:type="dcterms:W3CDTF">2023-03-12T08:36:37Z</dcterms:created>
  <dcterms:modified xsi:type="dcterms:W3CDTF">2023-03-12T23:47:37Z</dcterms:modified>
</cp:coreProperties>
</file>